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Helvetica Neue"/>
      <p:regular r:id="rId49"/>
      <p:bold r:id="rId50"/>
      <p:italic r:id="rId51"/>
      <p:boldItalic r:id="rId52"/>
    </p:embeddedFont>
    <p:embeddedFont>
      <p:font typeface="Questrial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4A468FD-6137-4361-8470-30A4FD3E5AFD}">
  <a:tblStyle styleId="{B4A468FD-6137-4361-8470-30A4FD3E5AFD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6E8"/>
          </a:solidFill>
        </a:fill>
      </a:tcStyle>
    </a:wholeTbl>
    <a:band1H>
      <a:tcTxStyle/>
      <a:tcStyle>
        <a:fill>
          <a:solidFill>
            <a:srgbClr val="DDEDCE"/>
          </a:solidFill>
        </a:fill>
      </a:tcStyle>
    </a:band1H>
    <a:band2H>
      <a:tcTxStyle/>
    </a:band2H>
    <a:band1V>
      <a:tcTxStyle/>
      <a:tcStyle>
        <a:fill>
          <a:solidFill>
            <a:srgbClr val="DDEDCE"/>
          </a:solidFill>
        </a:fill>
      </a:tcStyle>
    </a:band1V>
    <a:band2V>
      <a:tcTxStyle/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Questrial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6c9b75dfd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36c9b75dfd_2_2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c9b75dfd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6c9b75dfd_2_3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6c9b75dfd_2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36c9b75dfd_2_3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c9b75dfd_2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 slides,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 summary = once again,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it be improved? List of stuff </a:t>
            </a:r>
            <a:endParaRPr/>
          </a:p>
        </p:txBody>
      </p:sp>
      <p:sp>
        <p:nvSpPr>
          <p:cNvPr id="528" name="Google Shape;528;g36c9b75dfd_2_4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94e6fbf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a94e6fbf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a94e6fb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a94e6fb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ab8f2d93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ab8f2d93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perbuatan memerintah; cara memerintah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menyuruh (seseorang) melakukan sesuatu; mengeluarkan perintah kpd: Sesiapa pun tidak berani ~ dia. 2 menguasai serta menjalankan pentadbiran sesebuah negara: Baginda telah ~ negeri itu selama dua belas tahun.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a90a62a7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a90a62a7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a90a62a7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a90a62a7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954fb63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954fb63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perbuatan memerintah; cara memerintah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menyuruh (seseorang) melakukan sesuatu; mengeluarkan perintah kpd: Sesiapa pun tidak berani ~ dia. 2 menguasai serta menjalankan pentadbiran sesebuah negara: Baginda telah ~ negeri itu selama dua belas tahun.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90a62a7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a90a62a7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Juga tamadun cina,   tapi topik ialah pemerintahan kekeluargaan dan pencapaian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af30987e_3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29af30987e_3_1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9af30987e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9af30987e_3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9af30987e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29af30987e_3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af30987e_3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29af30987e_3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9af30987e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9af30987e_3_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9af30987e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29af30987e_3_1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54fb63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54fb63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ab0cb3a58_8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2ab0cb3a58_8_2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ab0cb3a58_8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ab0cb3a58_8_2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ab0cb3a58_8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ab0cb3a58_8_2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c9b75dfd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6c9b75dfd_2_2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ab0cb3a58_8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2ab0cb3a58_8_2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954fb63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954fb63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a90a4b2d4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2a90a4b2d4_5_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a90a4b2d4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2a90a4b2d4_5_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a90a4b2d4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2a90a4b2d4_5_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a90a4b2d4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2a90a4b2d4_5_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ab0cb3a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2ab0cb3a58_1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ab0cb3a58_1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2ab0cb3a58_1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ab0cb3a58_1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2ab0cb3a58_1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ab0cb3a58_1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ab0cb3a58_1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c9b75dfd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one more slides for client vision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3) Give pharmacies a new business model </a:t>
            </a:r>
            <a:endParaRPr/>
          </a:p>
        </p:txBody>
      </p:sp>
      <p:sp>
        <p:nvSpPr>
          <p:cNvPr id="370" name="Google Shape;370;g36c9b75dfd_2_2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ab0cb3a58_1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ab0cb3a58_1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ab0cb3a58_1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ab0cb3a58_1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c9b75dfd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6c9b75dfd_2_2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c9b75dfd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 health </a:t>
            </a:r>
            <a:endParaRPr/>
          </a:p>
        </p:txBody>
      </p:sp>
      <p:sp>
        <p:nvSpPr>
          <p:cNvPr id="391" name="Google Shape;391;g36c9b75dfd_2_2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6c9b75dfd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Remove weakness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one slide for intuition </a:t>
            </a:r>
            <a:endParaRPr/>
          </a:p>
        </p:txBody>
      </p:sp>
      <p:sp>
        <p:nvSpPr>
          <p:cNvPr id="404" name="Google Shape;404;g36c9b75dfd_2_2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c9b75dfd_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into charts </a:t>
            </a:r>
            <a:endParaRPr/>
          </a:p>
        </p:txBody>
      </p:sp>
      <p:sp>
        <p:nvSpPr>
          <p:cNvPr id="410" name="Google Shape;410;g36c9b75dfd_2_2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6c9b75dfd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6c9b75dfd_2_2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▶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▶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0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446471"/>
            <a:ext cx="7742899" cy="240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9369" y="4447216"/>
            <a:ext cx="1202248" cy="1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0" y="3425991"/>
            <a:ext cx="7828500" cy="1026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7939371" y="3425991"/>
            <a:ext cx="1202100" cy="102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510242" y="457198"/>
            <a:ext cx="72105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10242" y="3533711"/>
            <a:ext cx="7210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5663236" y="44521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510241" y="4452141"/>
            <a:ext cx="515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047091" y="3533711"/>
            <a:ext cx="8655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2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14" name="Google Shape;114;p1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6"/>
          <p:cNvGrpSpPr/>
          <p:nvPr/>
        </p:nvGrpSpPr>
        <p:grpSpPr>
          <a:xfrm>
            <a:off x="0" y="0"/>
            <a:ext cx="1728788" cy="5143501"/>
            <a:chOff x="0" y="0"/>
            <a:chExt cx="2305051" cy="6858001"/>
          </a:xfrm>
        </p:grpSpPr>
        <p:sp>
          <p:nvSpPr>
            <p:cNvPr id="116" name="Google Shape;116;p16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2" name="Google Shape;122;p16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3" name="Google Shape;123;p16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5" name="Google Shape;125;p16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6" name="Google Shape;126;p16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29" name="Google Shape;129;p16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1" name="Google Shape;131;p16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4" name="Google Shape;134;p16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7" name="Google Shape;137;p16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39" name="Google Shape;139;p16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1" name="Google Shape;141;p16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3" name="Google Shape;143;p16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7" name="Google Shape;147;p16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48" name="Google Shape;148;p16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0" name="Google Shape;150;p16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1" name="Google Shape;151;p16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3" name="Google Shape;153;p16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5" name="Google Shape;155;p16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58" name="Google Shape;158;p16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60" name="Google Shape;160;p16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63" name="Google Shape;163;p16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64" name="Google Shape;164;p16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67" name="Google Shape;167;p16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69" name="Google Shape;169;p16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6"/>
          <p:cNvSpPr txBox="1"/>
          <p:nvPr>
            <p:ph type="ctrTitle"/>
          </p:nvPr>
        </p:nvSpPr>
        <p:spPr>
          <a:xfrm>
            <a:off x="1407318" y="841772"/>
            <a:ext cx="6593681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1407318" y="2701528"/>
            <a:ext cx="6593681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10" type="dt"/>
          </p:nvPr>
        </p:nvSpPr>
        <p:spPr>
          <a:xfrm>
            <a:off x="5308133" y="4057651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11" type="ftr"/>
          </p:nvPr>
        </p:nvSpPr>
        <p:spPr>
          <a:xfrm>
            <a:off x="1407318" y="4057651"/>
            <a:ext cx="3843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12" type="sldNum"/>
          </p:nvPr>
        </p:nvSpPr>
        <p:spPr>
          <a:xfrm>
            <a:off x="7422683" y="4057649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856058" y="1064419"/>
            <a:ext cx="74295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856058" y="3318272"/>
            <a:ext cx="7429500" cy="103108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4" name="Google Shape;184;p18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5" name="Google Shape;185;p18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856057" y="1687114"/>
            <a:ext cx="3658792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0" name="Google Shape;190;p19"/>
          <p:cNvSpPr txBox="1"/>
          <p:nvPr>
            <p:ph idx="2" type="body"/>
          </p:nvPr>
        </p:nvSpPr>
        <p:spPr>
          <a:xfrm>
            <a:off x="4629150" y="1687114"/>
            <a:ext cx="3656408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2" name="Google Shape;192;p19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856058" y="464344"/>
            <a:ext cx="7429500" cy="1108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1027514" y="1687114"/>
            <a:ext cx="3487337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2" type="body"/>
          </p:nvPr>
        </p:nvSpPr>
        <p:spPr>
          <a:xfrm>
            <a:off x="856057" y="2305048"/>
            <a:ext cx="3658793" cy="203835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3" type="body"/>
          </p:nvPr>
        </p:nvSpPr>
        <p:spPr>
          <a:xfrm>
            <a:off x="4800606" y="1687114"/>
            <a:ext cx="3484952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9" name="Google Shape;199;p20"/>
          <p:cNvSpPr txBox="1"/>
          <p:nvPr>
            <p:ph idx="4" type="body"/>
          </p:nvPr>
        </p:nvSpPr>
        <p:spPr>
          <a:xfrm>
            <a:off x="4629150" y="2305048"/>
            <a:ext cx="3656407" cy="203835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0" name="Google Shape;200;p20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1" name="Google Shape;201;p20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5" name="Google Shape;205;p21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860029" y="457201"/>
            <a:ext cx="2892028" cy="1229913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23"/>
          <p:cNvSpPr txBox="1"/>
          <p:nvPr>
            <p:ph idx="1" type="body"/>
          </p:nvPr>
        </p:nvSpPr>
        <p:spPr>
          <a:xfrm>
            <a:off x="3867150" y="444500"/>
            <a:ext cx="4418407" cy="3898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5" name="Google Shape;215;p23"/>
          <p:cNvSpPr txBox="1"/>
          <p:nvPr>
            <p:ph idx="2" type="body"/>
          </p:nvPr>
        </p:nvSpPr>
        <p:spPr>
          <a:xfrm>
            <a:off x="860029" y="1687114"/>
            <a:ext cx="2892028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6" name="Google Shape;216;p23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7" name="Google Shape;217;p23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856060" y="457200"/>
            <a:ext cx="4450881" cy="1229914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1" name="Google Shape;221;p24"/>
          <p:cNvSpPr/>
          <p:nvPr>
            <p:ph idx="2" type="pic"/>
          </p:nvPr>
        </p:nvSpPr>
        <p:spPr>
          <a:xfrm>
            <a:off x="5535541" y="457201"/>
            <a:ext cx="2750017" cy="38861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856057" y="1687114"/>
            <a:ext cx="4450883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3" name="Google Shape;223;p24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856057" y="3228498"/>
            <a:ext cx="7434266" cy="61451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8" name="Google Shape;228;p25"/>
          <p:cNvSpPr/>
          <p:nvPr>
            <p:ph idx="2" type="pic"/>
          </p:nvPr>
        </p:nvSpPr>
        <p:spPr>
          <a:xfrm>
            <a:off x="856058" y="454819"/>
            <a:ext cx="7434265" cy="2474833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856023" y="3843015"/>
            <a:ext cx="7433144" cy="51185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856092" y="457200"/>
            <a:ext cx="7429466" cy="2571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5" name="Google Shape;235;p26"/>
          <p:cNvSpPr txBox="1"/>
          <p:nvPr>
            <p:ph idx="1" type="body"/>
          </p:nvPr>
        </p:nvSpPr>
        <p:spPr>
          <a:xfrm>
            <a:off x="856057" y="3314699"/>
            <a:ext cx="7428344" cy="1028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6" name="Google Shape;236;p26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7" name="Google Shape;237;p26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084659" y="457199"/>
            <a:ext cx="6977064" cy="2061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1290483" y="2524168"/>
            <a:ext cx="6564224" cy="4117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2" type="body"/>
          </p:nvPr>
        </p:nvSpPr>
        <p:spPr>
          <a:xfrm>
            <a:off x="856058" y="3232439"/>
            <a:ext cx="7429502" cy="1117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3" name="Google Shape;243;p27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4" name="Google Shape;244;p27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27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estrial"/>
              <a:buNone/>
            </a:pPr>
            <a:r>
              <a:rPr b="0" lang="en-GB" sz="6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 sz="1100"/>
          </a:p>
        </p:txBody>
      </p:sp>
      <p:sp>
        <p:nvSpPr>
          <p:cNvPr id="247" name="Google Shape;247;p27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estrial"/>
              <a:buNone/>
            </a:pPr>
            <a:r>
              <a:rPr b="0" lang="en-GB" sz="6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856057" y="1600531"/>
            <a:ext cx="7429501" cy="1883876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856023" y="3493241"/>
            <a:ext cx="7428379" cy="85548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856060" y="457200"/>
            <a:ext cx="7429498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856057" y="2005847"/>
            <a:ext cx="2397674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7" name="Google Shape;257;p29"/>
          <p:cNvSpPr txBox="1"/>
          <p:nvPr>
            <p:ph idx="2" type="body"/>
          </p:nvPr>
        </p:nvSpPr>
        <p:spPr>
          <a:xfrm>
            <a:off x="845938" y="2520197"/>
            <a:ext cx="2406551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8" name="Google Shape;258;p29"/>
          <p:cNvSpPr txBox="1"/>
          <p:nvPr>
            <p:ph idx="3" type="body"/>
          </p:nvPr>
        </p:nvSpPr>
        <p:spPr>
          <a:xfrm>
            <a:off x="3386075" y="2008226"/>
            <a:ext cx="2388289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59" name="Google Shape;259;p29"/>
          <p:cNvSpPr txBox="1"/>
          <p:nvPr>
            <p:ph idx="4" type="body"/>
          </p:nvPr>
        </p:nvSpPr>
        <p:spPr>
          <a:xfrm>
            <a:off x="3378160" y="2522576"/>
            <a:ext cx="2396872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0" name="Google Shape;260;p29"/>
          <p:cNvSpPr txBox="1"/>
          <p:nvPr>
            <p:ph idx="5" type="body"/>
          </p:nvPr>
        </p:nvSpPr>
        <p:spPr>
          <a:xfrm>
            <a:off x="5889332" y="2005847"/>
            <a:ext cx="2396226" cy="51435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6" type="body"/>
          </p:nvPr>
        </p:nvSpPr>
        <p:spPr>
          <a:xfrm>
            <a:off x="5889332" y="2520197"/>
            <a:ext cx="2396226" cy="182320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856058" y="457200"/>
            <a:ext cx="7429499" cy="1428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7" name="Google Shape;267;p30"/>
          <p:cNvSpPr txBox="1"/>
          <p:nvPr>
            <p:ph idx="1" type="body"/>
          </p:nvPr>
        </p:nvSpPr>
        <p:spPr>
          <a:xfrm>
            <a:off x="856060" y="3303447"/>
            <a:ext cx="239643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8" name="Google Shape;268;p30"/>
          <p:cNvSpPr/>
          <p:nvPr>
            <p:ph idx="2" type="pic"/>
          </p:nvPr>
        </p:nvSpPr>
        <p:spPr>
          <a:xfrm>
            <a:off x="856060" y="2000249"/>
            <a:ext cx="2396430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9" name="Google Shape;269;p30"/>
          <p:cNvSpPr txBox="1"/>
          <p:nvPr>
            <p:ph idx="3" type="body"/>
          </p:nvPr>
        </p:nvSpPr>
        <p:spPr>
          <a:xfrm>
            <a:off x="856060" y="3735643"/>
            <a:ext cx="2396430" cy="61338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0" name="Google Shape;270;p30"/>
          <p:cNvSpPr txBox="1"/>
          <p:nvPr>
            <p:ph idx="4" type="body"/>
          </p:nvPr>
        </p:nvSpPr>
        <p:spPr>
          <a:xfrm>
            <a:off x="3366790" y="3303447"/>
            <a:ext cx="2400300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1" name="Google Shape;271;p30"/>
          <p:cNvSpPr/>
          <p:nvPr>
            <p:ph idx="5" type="pic"/>
          </p:nvPr>
        </p:nvSpPr>
        <p:spPr>
          <a:xfrm>
            <a:off x="3366790" y="2000249"/>
            <a:ext cx="2399205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2" name="Google Shape;272;p30"/>
          <p:cNvSpPr txBox="1"/>
          <p:nvPr>
            <p:ph idx="6" type="body"/>
          </p:nvPr>
        </p:nvSpPr>
        <p:spPr>
          <a:xfrm>
            <a:off x="3365695" y="3735643"/>
            <a:ext cx="2400300" cy="60775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3" name="Google Shape;273;p30"/>
          <p:cNvSpPr txBox="1"/>
          <p:nvPr>
            <p:ph idx="7" type="body"/>
          </p:nvPr>
        </p:nvSpPr>
        <p:spPr>
          <a:xfrm>
            <a:off x="5889425" y="3303446"/>
            <a:ext cx="2393056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4" name="Google Shape;274;p30"/>
          <p:cNvSpPr/>
          <p:nvPr>
            <p:ph idx="8" type="pic"/>
          </p:nvPr>
        </p:nvSpPr>
        <p:spPr>
          <a:xfrm>
            <a:off x="5889332" y="2000249"/>
            <a:ext cx="2396227" cy="1143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5" name="Google Shape;275;p30"/>
          <p:cNvSpPr txBox="1"/>
          <p:nvPr>
            <p:ph idx="9" type="body"/>
          </p:nvPr>
        </p:nvSpPr>
        <p:spPr>
          <a:xfrm>
            <a:off x="5889332" y="3735640"/>
            <a:ext cx="2396226" cy="60775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6" name="Google Shape;276;p30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7" name="Google Shape;277;p30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81" name="Google Shape;281;p31"/>
          <p:cNvSpPr txBox="1"/>
          <p:nvPr>
            <p:ph idx="1" type="body"/>
          </p:nvPr>
        </p:nvSpPr>
        <p:spPr>
          <a:xfrm rot="5400000">
            <a:off x="3242666" y="-699492"/>
            <a:ext cx="2656285" cy="74294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2" name="Google Shape;282;p31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3" name="Google Shape;283;p31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4" name="Google Shape;284;p31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 rot="5400000">
            <a:off x="5590579" y="1648421"/>
            <a:ext cx="3886201" cy="150375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87" name="Google Shape;287;p32"/>
          <p:cNvSpPr txBox="1"/>
          <p:nvPr>
            <p:ph idx="1" type="body"/>
          </p:nvPr>
        </p:nvSpPr>
        <p:spPr>
          <a:xfrm rot="5400000">
            <a:off x="1818678" y="-505422"/>
            <a:ext cx="3886201" cy="581144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90" name="Google Shape;290;p32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40" name="Google Shape;340;p34"/>
          <p:cNvSpPr txBox="1"/>
          <p:nvPr>
            <p:ph idx="1" type="body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41" name="Google Shape;341;p34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42" name="Google Shape;342;p34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43" name="Google Shape;343;p34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7" name="Google Shape;67;p15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5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69" name="Google Shape;69;p1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70" name="Google Shape;70;p1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4" name="Google Shape;74;p1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6" name="Google Shape;76;p1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77" name="Google Shape;77;p1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0" name="Google Shape;80;p1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" name="Google Shape;81;p1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82" name="Google Shape;82;p1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" name="Google Shape;83;p1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4" name="Google Shape;84;p1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5" name="Google Shape;85;p1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8" name="Google Shape;88;p1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0" name="Google Shape;90;p1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2" name="Google Shape;92;p1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3" name="Google Shape;93;p1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6" name="Google Shape;96;p1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" name="Google Shape;97;p1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98" name="Google Shape;98;p1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99" name="Google Shape;99;p1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2" name="Google Shape;102;p1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4" name="Google Shape;104;p1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06" name="Google Shape;106;p1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" name="Google Shape;108;p15"/>
          <p:cNvSpPr txBox="1"/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292" name="Google Shape;292;p3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3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294" name="Google Shape;294;p3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95" name="Google Shape;295;p3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9" name="Google Shape;299;p3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1" name="Google Shape;301;p3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2" name="Google Shape;302;p3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5" name="Google Shape;305;p3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6" name="Google Shape;306;p3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07" name="Google Shape;307;p3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8" name="Google Shape;308;p3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09" name="Google Shape;309;p3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0" name="Google Shape;310;p3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3" name="Google Shape;313;p3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5" name="Google Shape;315;p3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7" name="Google Shape;317;p3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8" name="Google Shape;318;p3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1" name="Google Shape;321;p3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3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23" name="Google Shape;323;p3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4" name="Google Shape;324;p3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7" name="Google Shape;327;p3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9" name="Google Shape;329;p3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1" name="Google Shape;331;p3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3" name="Google Shape;333;p33"/>
          <p:cNvSpPr txBox="1"/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b="0" i="0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34" name="Google Shape;334;p33"/>
          <p:cNvSpPr txBox="1"/>
          <p:nvPr>
            <p:ph idx="1" type="body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74650" lvl="0" marL="457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49250" lvl="1" marL="914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36550" lvl="2" marL="1371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23850" lvl="3" marL="1828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23850" lvl="4" marL="22860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1150" lvl="5" marL="27432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1150" lvl="6" marL="32004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1150" lvl="7" marL="36576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1150" lvl="8" marL="4114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5" name="Google Shape;335;p33"/>
          <p:cNvSpPr txBox="1"/>
          <p:nvPr>
            <p:ph idx="10" type="dt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6" name="Google Shape;336;p33"/>
          <p:cNvSpPr txBox="1"/>
          <p:nvPr>
            <p:ph idx="11" type="ftr"/>
          </p:nvPr>
        </p:nvSpPr>
        <p:spPr>
          <a:xfrm>
            <a:off x="856058" y="4412456"/>
            <a:ext cx="46794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cap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7" name="Google Shape;337;p33"/>
          <p:cNvSpPr txBox="1"/>
          <p:nvPr>
            <p:ph idx="12" type="sldNum"/>
          </p:nvPr>
        </p:nvSpPr>
        <p:spPr>
          <a:xfrm>
            <a:off x="7707241" y="4412455"/>
            <a:ext cx="57831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800" u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800" u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800" u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800" u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800" u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800" u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800" u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800" u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800" u="non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7.jp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Relationship Id="rId4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slide" Target="/ppt/slides/slide39.xml"/><Relationship Id="rId4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37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slide" Target="/ppt/slides/slide40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slide" Target="/ppt/slides/slide38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32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34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2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32.xml"/><Relationship Id="rId4" Type="http://schemas.openxmlformats.org/officeDocument/2006/relationships/slide" Target="/ppt/slides/slide33.xml"/><Relationship Id="rId5" Type="http://schemas.openxmlformats.org/officeDocument/2006/relationships/slide" Target="/ppt/slides/slide33.xml"/><Relationship Id="rId6" Type="http://schemas.openxmlformats.org/officeDocument/2006/relationships/slide" Target="/ppt/slides/slide33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9.jpg"/><Relationship Id="rId5" Type="http://schemas.openxmlformats.org/officeDocument/2006/relationships/image" Target="../media/image17.png"/><Relationship Id="rId6" Type="http://schemas.openxmlformats.org/officeDocument/2006/relationships/image" Target="../media/image8.jpg"/><Relationship Id="rId7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5.gif"/><Relationship Id="rId5" Type="http://schemas.openxmlformats.org/officeDocument/2006/relationships/image" Target="../media/image22.jpg"/><Relationship Id="rId6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0.png"/><Relationship Id="rId13" Type="http://schemas.openxmlformats.org/officeDocument/2006/relationships/image" Target="../media/image26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>
            <p:ph type="ctrTitle"/>
          </p:nvPr>
        </p:nvSpPr>
        <p:spPr>
          <a:xfrm>
            <a:off x="1710300" y="1507000"/>
            <a:ext cx="5723400" cy="9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>
                <a:latin typeface="Helvetica Neue"/>
                <a:ea typeface="Helvetica Neue"/>
                <a:cs typeface="Helvetica Neue"/>
                <a:sym typeface="Helvetica Neue"/>
              </a:rPr>
              <a:t>Selamat Datang</a:t>
            </a:r>
            <a:endParaRPr sz="5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413" y="2545675"/>
            <a:ext cx="1385175" cy="13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/>
          <p:nvPr>
            <p:ph type="title"/>
          </p:nvPr>
        </p:nvSpPr>
        <p:spPr>
          <a:xfrm>
            <a:off x="1262460" y="0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Questrial"/>
              <a:buNone/>
            </a:pPr>
            <a:r>
              <a:rPr b="0" i="0" lang="en-GB" sz="2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TECHNOLOGIES USED</a:t>
            </a:r>
            <a:endParaRPr sz="1100"/>
          </a:p>
        </p:txBody>
      </p:sp>
      <p:pic>
        <p:nvPicPr>
          <p:cNvPr descr="Image result for android studio" id="445" name="Google Shape;445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066" y="862805"/>
            <a:ext cx="4129088" cy="2064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unity" id="446" name="Google Shape;44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1219" y="1108928"/>
            <a:ext cx="4280858" cy="1680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base" id="447" name="Google Shape;44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5610" y="3003549"/>
            <a:ext cx="3860800" cy="19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53" name="Google Shape;45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" y="-1"/>
            <a:ext cx="30461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5"/>
          <p:cNvSpPr/>
          <p:nvPr/>
        </p:nvSpPr>
        <p:spPr>
          <a:xfrm>
            <a:off x="0" y="1390"/>
            <a:ext cx="3041716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76200" rotWithShape="0" algn="l" dist="38100">
              <a:srgbClr val="000000">
                <a:alpha val="36862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55" name="Google Shape;455;p45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-16898" y="17462"/>
            <a:ext cx="305861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rFSJsWIVZYx7dsW6t_AsZQ3J_mFJGKmT34mTIXLw7k1jJICV_kvCAmcPIKLCcmPE06LVoDr9ItBSHQFeOegGNKtJtuCCWO_PDCMXAxeRwdu9C2GHy7u7lILHFYometXg-0jU8FLf" id="456" name="Google Shape;45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1114" y="17462"/>
            <a:ext cx="5081753" cy="4924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45"/>
          <p:cNvGrpSpPr/>
          <p:nvPr/>
        </p:nvGrpSpPr>
        <p:grpSpPr>
          <a:xfrm>
            <a:off x="0" y="0"/>
            <a:ext cx="915591" cy="5143501"/>
            <a:chOff x="-14288" y="0"/>
            <a:chExt cx="1220788" cy="6858001"/>
          </a:xfrm>
        </p:grpSpPr>
        <p:sp>
          <p:nvSpPr>
            <p:cNvPr id="458" name="Google Shape;458;p45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2" name="Google Shape;462;p45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4" name="Google Shape;464;p45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5" name="Google Shape;465;p45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68" name="Google Shape;468;p45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9" name="Google Shape;469;p4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70" name="Google Shape;470;p45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1" name="Google Shape;471;p45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2" name="Google Shape;472;p45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3" name="Google Shape;473;p45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6" name="Google Shape;476;p45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78" name="Google Shape;478;p45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80" name="Google Shape;480;p45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81" name="Google Shape;481;p45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84" name="Google Shape;484;p45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45"/>
          <p:cNvSpPr txBox="1"/>
          <p:nvPr>
            <p:ph type="title"/>
          </p:nvPr>
        </p:nvSpPr>
        <p:spPr>
          <a:xfrm>
            <a:off x="353251" y="150754"/>
            <a:ext cx="2261394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</a:pPr>
            <a:r>
              <a:rPr b="0" i="0" lang="en-GB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SCHEDULE(1)</a:t>
            </a:r>
            <a:endParaRPr sz="1100"/>
          </a:p>
        </p:txBody>
      </p:sp>
      <p:sp>
        <p:nvSpPr>
          <p:cNvPr id="486" name="Google Shape;486;p45"/>
          <p:cNvSpPr txBox="1"/>
          <p:nvPr>
            <p:ph idx="1" type="body"/>
          </p:nvPr>
        </p:nvSpPr>
        <p:spPr>
          <a:xfrm>
            <a:off x="230503" y="1444229"/>
            <a:ext cx="2638524" cy="32043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Important Task :</a:t>
            </a:r>
            <a:endParaRPr sz="1100"/>
          </a:p>
          <a:p>
            <a:pPr indent="-34925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AutoNum type="arabicParenR"/>
            </a:pPr>
            <a:r>
              <a:rPr b="0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Learn Android Studio</a:t>
            </a:r>
            <a:endParaRPr sz="1100"/>
          </a:p>
          <a:p>
            <a:pPr indent="-34925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AutoNum type="arabicParenR"/>
            </a:pPr>
            <a:r>
              <a:rPr b="0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Implementation of major functions</a:t>
            </a:r>
            <a:endParaRPr sz="1100"/>
          </a:p>
          <a:p>
            <a:pPr indent="-34925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AutoNum type="arabicParenR"/>
            </a:pPr>
            <a:r>
              <a:rPr b="0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UI Design</a:t>
            </a:r>
            <a:endParaRPr sz="1100"/>
          </a:p>
          <a:p>
            <a:pPr indent="-34925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AutoNum type="arabicParenR"/>
            </a:pPr>
            <a:r>
              <a:rPr b="0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Database creation</a:t>
            </a:r>
            <a:endParaRPr sz="1100"/>
          </a:p>
          <a:p>
            <a:pPr indent="-349250" lvl="0" marL="3429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AutoNum type="arabicParenR"/>
            </a:pPr>
            <a:r>
              <a:rPr b="0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Debugging and Testing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" y="-1"/>
            <a:ext cx="30461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/>
          <p:nvPr/>
        </p:nvSpPr>
        <p:spPr>
          <a:xfrm>
            <a:off x="0" y="1390"/>
            <a:ext cx="3041716" cy="5143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76200" rotWithShape="0" algn="l" dist="38100">
              <a:srgbClr val="000000">
                <a:alpha val="36862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494" name="Google Shape;494;p46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-16898" y="17462"/>
            <a:ext cx="305861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pJVzJzGlj1Nrn9PdDXPGXxpQZ2CQJfSfKUXAq5CFE3oqIqGiD1T-EWQvigOwcXDO79pE9bZS5QbCkMOe5wOUujvatalc5XuQ3f71t8Q7_xbcruBWMR2xME-gyqxUDFeejKQo0h0w" id="495" name="Google Shape;49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3834" y="677203"/>
            <a:ext cx="5133034" cy="378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46"/>
          <p:cNvGrpSpPr/>
          <p:nvPr/>
        </p:nvGrpSpPr>
        <p:grpSpPr>
          <a:xfrm>
            <a:off x="0" y="0"/>
            <a:ext cx="915591" cy="5143501"/>
            <a:chOff x="-14288" y="0"/>
            <a:chExt cx="1220788" cy="6858001"/>
          </a:xfrm>
        </p:grpSpPr>
        <p:sp>
          <p:nvSpPr>
            <p:cNvPr id="497" name="Google Shape;497;p46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1" name="Google Shape;501;p46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3" name="Google Shape;503;p46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4" name="Google Shape;504;p46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7" name="Google Shape;507;p46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8" name="Google Shape;508;p46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09" name="Google Shape;509;p46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0" name="Google Shape;510;p46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1" name="Google Shape;511;p46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2" name="Google Shape;512;p46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5" name="Google Shape;515;p46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7" name="Google Shape;517;p46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9" name="Google Shape;519;p46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0" name="Google Shape;520;p46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3" name="Google Shape;523;p46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46"/>
          <p:cNvSpPr txBox="1"/>
          <p:nvPr>
            <p:ph type="title"/>
          </p:nvPr>
        </p:nvSpPr>
        <p:spPr>
          <a:xfrm>
            <a:off x="278606" y="463889"/>
            <a:ext cx="2261394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</a:pPr>
            <a:r>
              <a:rPr b="0" i="0" lang="en-GB" sz="27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SCHEDULE(2)</a:t>
            </a:r>
            <a:endParaRPr sz="1100"/>
          </a:p>
        </p:txBody>
      </p:sp>
      <p:sp>
        <p:nvSpPr>
          <p:cNvPr id="525" name="Google Shape;525;p46"/>
          <p:cNvSpPr txBox="1"/>
          <p:nvPr>
            <p:ph idx="1" type="body"/>
          </p:nvPr>
        </p:nvSpPr>
        <p:spPr>
          <a:xfrm>
            <a:off x="230503" y="1444229"/>
            <a:ext cx="2638524" cy="32043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The project begins on the </a:t>
            </a:r>
            <a:r>
              <a:rPr b="1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1</a:t>
            </a:r>
            <a:r>
              <a:rPr b="1" baseline="30000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st</a:t>
            </a:r>
            <a:r>
              <a:rPr b="1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of October </a:t>
            </a:r>
            <a:r>
              <a:rPr b="0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until </a:t>
            </a:r>
            <a:r>
              <a:rPr b="1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14</a:t>
            </a:r>
            <a:r>
              <a:rPr b="1" baseline="30000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th</a:t>
            </a:r>
            <a:r>
              <a:rPr b="1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of March </a:t>
            </a:r>
            <a:r>
              <a:rPr b="0" i="0" lang="en-GB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which gives a total of 24 weeks for the completion of project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7"/>
          <p:cNvSpPr txBox="1"/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Questrial"/>
              <a:buNone/>
            </a:pPr>
            <a:r>
              <a:rPr b="0" i="0" lang="en-GB" sz="2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PROJECT BUDGET</a:t>
            </a:r>
            <a:endParaRPr sz="1100"/>
          </a:p>
        </p:txBody>
      </p:sp>
      <p:sp>
        <p:nvSpPr>
          <p:cNvPr id="531" name="Google Shape;531;p47"/>
          <p:cNvSpPr txBox="1"/>
          <p:nvPr>
            <p:ph idx="1" type="body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8415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estimated budget of the project is ____________.</a:t>
            </a:r>
            <a:endParaRPr sz="1100"/>
          </a:p>
          <a:p>
            <a:pPr indent="-18415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Return of Investment (ROI) value is ___________.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4685236816_31f98e013e_b.jpg" id="536" name="Google Shape;5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780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jarah blog 3.jpg" id="537" name="Google Shape;5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650" y="1697300"/>
            <a:ext cx="3723625" cy="329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8" name="Google Shape;538;p48"/>
          <p:cNvCxnSpPr/>
          <p:nvPr/>
        </p:nvCxnSpPr>
        <p:spPr>
          <a:xfrm>
            <a:off x="2050200" y="3291125"/>
            <a:ext cx="4262400" cy="7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48"/>
          <p:cNvSpPr txBox="1"/>
          <p:nvPr/>
        </p:nvSpPr>
        <p:spPr>
          <a:xfrm>
            <a:off x="5404275" y="503550"/>
            <a:ext cx="29853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13,553,923 Orang</a:t>
            </a:r>
            <a:endParaRPr sz="2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0" name="Google Shape;540;p48"/>
          <p:cNvSpPr/>
          <p:nvPr/>
        </p:nvSpPr>
        <p:spPr>
          <a:xfrm>
            <a:off x="2381075" y="2520600"/>
            <a:ext cx="2018400" cy="584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 txBox="1"/>
          <p:nvPr/>
        </p:nvSpPr>
        <p:spPr>
          <a:xfrm>
            <a:off x="2418275" y="2520600"/>
            <a:ext cx="19440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Helvetica Neue"/>
                <a:ea typeface="Helvetica Neue"/>
                <a:cs typeface="Helvetica Neue"/>
                <a:sym typeface="Helvetica Neue"/>
              </a:rPr>
              <a:t>Huang HO</a:t>
            </a:r>
            <a:endParaRPr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xresdefault.jpg" id="546" name="Google Shape;5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9"/>
          <p:cNvSpPr txBox="1"/>
          <p:nvPr/>
        </p:nvSpPr>
        <p:spPr>
          <a:xfrm>
            <a:off x="3576475" y="165925"/>
            <a:ext cx="27837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5000 !</a:t>
            </a: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"/>
          <p:cNvSpPr txBox="1"/>
          <p:nvPr>
            <p:ph type="title"/>
          </p:nvPr>
        </p:nvSpPr>
        <p:spPr>
          <a:xfrm>
            <a:off x="358625" y="217025"/>
            <a:ext cx="85206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Helvetica Neue"/>
                <a:ea typeface="Helvetica Neue"/>
                <a:cs typeface="Helvetica Neue"/>
                <a:sym typeface="Helvetica Neue"/>
              </a:rPr>
              <a:t>Pemerintahan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hina-history-of-chinese-civilization.jpg" id="553" name="Google Shape;5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25" y="977075"/>
            <a:ext cx="8520599" cy="40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1"/>
          <p:cNvSpPr txBox="1"/>
          <p:nvPr>
            <p:ph type="title"/>
          </p:nvPr>
        </p:nvSpPr>
        <p:spPr>
          <a:xfrm>
            <a:off x="311700" y="168500"/>
            <a:ext cx="85206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Helvetica Neue"/>
                <a:ea typeface="Helvetica Neue"/>
                <a:cs typeface="Helvetica Neue"/>
                <a:sym typeface="Helvetica Neue"/>
              </a:rPr>
              <a:t>Sistem Kekeluargaan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utterstock_152941274_8_cropped.jpg" id="559" name="Google Shape;5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75" y="941175"/>
            <a:ext cx="7982550" cy="4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 txBox="1"/>
          <p:nvPr>
            <p:ph type="title"/>
          </p:nvPr>
        </p:nvSpPr>
        <p:spPr>
          <a:xfrm>
            <a:off x="311700" y="131625"/>
            <a:ext cx="85206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Helvetica Neue"/>
                <a:ea typeface="Helvetica Neue"/>
                <a:cs typeface="Helvetica Neue"/>
                <a:sym typeface="Helvetica Neue"/>
              </a:rPr>
              <a:t>Pencapaian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ll-of-China-7.jpg" id="565" name="Google Shape;5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00" y="818950"/>
            <a:ext cx="8148475" cy="432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3"/>
          <p:cNvSpPr txBox="1"/>
          <p:nvPr>
            <p:ph type="title"/>
          </p:nvPr>
        </p:nvSpPr>
        <p:spPr>
          <a:xfrm>
            <a:off x="311700" y="168500"/>
            <a:ext cx="85206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Helvetica Neue"/>
                <a:ea typeface="Helvetica Neue"/>
                <a:cs typeface="Helvetica Neue"/>
                <a:sym typeface="Helvetica Neue"/>
              </a:rPr>
              <a:t>Pemerintahan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china-history-of-chinese-civilization.jpg" id="571" name="Google Shape;5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25" y="977075"/>
            <a:ext cx="8520599" cy="40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Helvetica Neue"/>
                <a:ea typeface="Helvetica Neue"/>
                <a:cs typeface="Helvetica Neue"/>
                <a:sym typeface="Helvetica Neue"/>
              </a:rPr>
              <a:t>Tamadun Cina</a:t>
            </a:r>
            <a:endParaRPr sz="3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36"/>
          <p:cNvSpPr/>
          <p:nvPr/>
        </p:nvSpPr>
        <p:spPr>
          <a:xfrm>
            <a:off x="297325" y="2130175"/>
            <a:ext cx="2658300" cy="924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56" name="Google Shape;356;p36"/>
          <p:cNvSpPr txBox="1"/>
          <p:nvPr/>
        </p:nvSpPr>
        <p:spPr>
          <a:xfrm>
            <a:off x="501325" y="2286925"/>
            <a:ext cx="22503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Pemerintahan</a:t>
            </a:r>
            <a:endParaRPr sz="26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7" name="Google Shape;357;p36"/>
          <p:cNvSpPr/>
          <p:nvPr/>
        </p:nvSpPr>
        <p:spPr>
          <a:xfrm>
            <a:off x="3242850" y="2130175"/>
            <a:ext cx="2658300" cy="924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6174000" y="2130175"/>
            <a:ext cx="2658300" cy="924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6"/>
          <p:cNvSpPr txBox="1"/>
          <p:nvPr/>
        </p:nvSpPr>
        <p:spPr>
          <a:xfrm>
            <a:off x="3446850" y="2286925"/>
            <a:ext cx="22503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Kekeluargaan</a:t>
            </a:r>
            <a:endParaRPr sz="26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36"/>
          <p:cNvSpPr txBox="1"/>
          <p:nvPr/>
        </p:nvSpPr>
        <p:spPr>
          <a:xfrm>
            <a:off x="6494100" y="2286925"/>
            <a:ext cx="20181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Pencapaian</a:t>
            </a:r>
            <a:endParaRPr sz="26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4"/>
          <p:cNvSpPr txBox="1"/>
          <p:nvPr>
            <p:ph type="title"/>
          </p:nvPr>
        </p:nvSpPr>
        <p:spPr>
          <a:xfrm>
            <a:off x="566225" y="466900"/>
            <a:ext cx="5712600" cy="575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i="0" lang="en-GB" sz="2700" cap="none" strike="noStrike">
                <a:solidFill>
                  <a:srgbClr val="FFFFFF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3"/>
              </a:rPr>
              <a:t>Sistem Beraja Tamadun China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7" name="Google Shape;577;p54"/>
          <p:cNvSpPr txBox="1"/>
          <p:nvPr>
            <p:ph idx="1" type="body"/>
          </p:nvPr>
        </p:nvSpPr>
        <p:spPr>
          <a:xfrm>
            <a:off x="239900" y="1309900"/>
            <a:ext cx="6461700" cy="3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▶"/>
            </a:pPr>
            <a:r>
              <a:rPr i="0" lang="en-GB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Tamadun awal China ( Dinasti Shang , Dinasti Chou ) China telah mengamalkan sistem pemerintahan beraja mutlak </a:t>
            </a:r>
            <a:r>
              <a:rPr lang="en-GB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secara</a:t>
            </a:r>
            <a:r>
              <a:rPr i="0" lang="en-GB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monarki</a:t>
            </a:r>
            <a:endParaRPr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▶"/>
            </a:pPr>
            <a:r>
              <a:rPr i="0" lang="en-GB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Raja berfungsi - ketua agama dan angkatan tentera</a:t>
            </a:r>
            <a:endParaRPr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▶"/>
            </a:pPr>
            <a:r>
              <a:rPr i="0" lang="en-GB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sistem feudal</a:t>
            </a:r>
            <a:endParaRPr i="0" sz="19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▶"/>
            </a:pPr>
            <a:r>
              <a:rPr i="0" lang="en-GB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Shih Huang Ti , maharaja China semasa Dinasti Chin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19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050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http://2.bp.blogspot.com/-Puk1d0IqlFs/T4aDhE_x4AI/AAAAAAAAAG8/7tjjskjFTMY/s320/shih-huang-ti.jpeg" id="578" name="Google Shape;57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1590" y="632790"/>
            <a:ext cx="2263287" cy="38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5"/>
          <p:cNvSpPr txBox="1"/>
          <p:nvPr>
            <p:ph type="title"/>
          </p:nvPr>
        </p:nvSpPr>
        <p:spPr>
          <a:xfrm>
            <a:off x="469175" y="263125"/>
            <a:ext cx="3276900" cy="585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GB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Jasa Shih huang Ti</a:t>
            </a:r>
            <a:endParaRPr sz="11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4" name="Google Shape;584;p55"/>
          <p:cNvSpPr txBox="1"/>
          <p:nvPr>
            <p:ph idx="1" type="body"/>
          </p:nvPr>
        </p:nvSpPr>
        <p:spPr>
          <a:xfrm>
            <a:off x="469175" y="1116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▶"/>
            </a:pPr>
            <a:r>
              <a:rPr i="0" lang="en-GB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Baginda menghapuskan system feudal</a:t>
            </a:r>
            <a:endParaRPr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▶"/>
            </a:pPr>
            <a:r>
              <a:rPr i="0" lang="en-GB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Digantaikan dengan sistem provinsi/wilayah yang diketuai oleh gabenor</a:t>
            </a:r>
            <a:endParaRPr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 result for sistem feudal tamadun china" id="585" name="Google Shape;58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350" y="2843775"/>
            <a:ext cx="4922950" cy="21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6"/>
          <p:cNvSpPr txBox="1"/>
          <p:nvPr>
            <p:ph type="title"/>
          </p:nvPr>
        </p:nvSpPr>
        <p:spPr>
          <a:xfrm>
            <a:off x="508000" y="457200"/>
            <a:ext cx="2257800" cy="575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Jasa Shih Ti</a:t>
            </a:r>
            <a:endParaRPr i="0" sz="27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p56"/>
          <p:cNvSpPr txBox="1"/>
          <p:nvPr>
            <p:ph idx="1" type="body"/>
          </p:nvPr>
        </p:nvSpPr>
        <p:spPr>
          <a:xfrm>
            <a:off x="508000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▶"/>
            </a:pPr>
            <a:r>
              <a:rPr i="0" lang="en-GB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Undang-undang ketat ( Han Fei Tsu)</a:t>
            </a:r>
            <a:endParaRPr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▶"/>
            </a:pPr>
            <a:r>
              <a:rPr i="0" lang="en-GB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Tingkah laku hanya dapat dikawal melalui kekerasan dan undang-undang tegas</a:t>
            </a:r>
            <a:endParaRPr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79400" lvl="0" marL="254000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▶"/>
            </a:pPr>
            <a:r>
              <a:rPr i="0" lang="en-GB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Gelaran “Maharaja Chin Pertama”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t/>
            </a:r>
            <a:endParaRPr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2" name="Google Shape;59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7198" y="2973835"/>
            <a:ext cx="2617924" cy="17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7"/>
          <p:cNvSpPr txBox="1"/>
          <p:nvPr>
            <p:ph type="title"/>
          </p:nvPr>
        </p:nvSpPr>
        <p:spPr>
          <a:xfrm>
            <a:off x="449775" y="224275"/>
            <a:ext cx="4897500" cy="575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 Beraja Tamadun China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57"/>
          <p:cNvSpPr txBox="1"/>
          <p:nvPr>
            <p:ph idx="1" type="body"/>
          </p:nvPr>
        </p:nvSpPr>
        <p:spPr>
          <a:xfrm>
            <a:off x="458850" y="1058225"/>
            <a:ext cx="82263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▶"/>
            </a:pPr>
            <a:r>
              <a:rPr i="0" lang="en-GB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Dalam menghadapi bahaya serangan penceroboh Tartar secara besaran-besaran</a:t>
            </a:r>
            <a:endParaRPr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254000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▶"/>
            </a:pPr>
            <a:r>
              <a:rPr i="0" lang="en-GB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Pembinaan Tembok besar negeri China ( wan Li Chang Cheng )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t/>
            </a:r>
            <a:endParaRPr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t/>
            </a:r>
            <a:endParaRPr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2.bp.blogspot.com/-q_-uOmofWyw/T4aEERN4FLI/AAAAAAAAAHU/VVeEBLhwe7U/s320/3026383011_a035387936.jpg" id="599" name="Google Shape;59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1288" y="2857075"/>
            <a:ext cx="4361425" cy="20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8"/>
          <p:cNvSpPr txBox="1"/>
          <p:nvPr>
            <p:ph type="title"/>
          </p:nvPr>
        </p:nvSpPr>
        <p:spPr>
          <a:xfrm>
            <a:off x="508000" y="308600"/>
            <a:ext cx="4878000" cy="510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Pencabulan Pusaka Intelektual </a:t>
            </a:r>
            <a:endParaRPr i="0" sz="27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5" name="Google Shape;605;p58"/>
          <p:cNvSpPr txBox="1"/>
          <p:nvPr>
            <p:ph idx="1" type="body"/>
          </p:nvPr>
        </p:nvSpPr>
        <p:spPr>
          <a:xfrm>
            <a:off x="508000" y="893925"/>
            <a:ext cx="64476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921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▶"/>
            </a:pPr>
            <a:r>
              <a:rPr i="0" lang="en-GB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Jasa besar ini dikatakan tidak menjadikan orang China terhutang budi kepada Shih Huang Ti </a:t>
            </a:r>
            <a:endParaRPr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254000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▶"/>
            </a:pPr>
            <a:r>
              <a:rPr i="0" lang="en-GB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Kesalahan perbuatan baginda –”pembakaran segala buku”</a:t>
            </a:r>
            <a:endParaRPr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254000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▶"/>
            </a:pPr>
            <a:r>
              <a:rPr i="0" lang="en-GB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Peristiwa pembakaran buku dan membunuh 400 </a:t>
            </a:r>
            <a:endParaRPr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i="0" lang="en-GB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orang sarjana pada tahun 213 SM </a:t>
            </a:r>
            <a:endParaRPr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2100" lvl="0" marL="254000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Char char="▶"/>
            </a:pPr>
            <a:r>
              <a:rPr i="0" lang="en-GB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Dianggap </a:t>
            </a:r>
            <a:r>
              <a:rPr lang="en-GB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peristiwa</a:t>
            </a:r>
            <a:r>
              <a:rPr i="0" lang="en-GB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pencabulan pusaka intelektual </a:t>
            </a:r>
            <a:endParaRPr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i="0" lang="en-GB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mereka</a:t>
            </a:r>
            <a:endParaRPr i="0" sz="1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4.bp.blogspot.com/-FTJhG916g3w/T4aEjcCSxgI/AAAAAAAAAHs/3pdSXlEaOCo/s320/life-on-google-burning-chinese-books.jpg" id="606" name="Google Shape;60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7750" y="2866776"/>
            <a:ext cx="3023325" cy="20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9"/>
          <p:cNvSpPr txBox="1"/>
          <p:nvPr>
            <p:ph type="title"/>
          </p:nvPr>
        </p:nvSpPr>
        <p:spPr>
          <a:xfrm>
            <a:off x="508000" y="457200"/>
            <a:ext cx="3412800" cy="585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lang="en-GB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Peperiksaan Awam</a:t>
            </a:r>
            <a:endParaRPr i="0" sz="27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2" name="Google Shape;612;p59"/>
          <p:cNvSpPr txBox="1"/>
          <p:nvPr>
            <p:ph idx="1" type="body"/>
          </p:nvPr>
        </p:nvSpPr>
        <p:spPr>
          <a:xfrm>
            <a:off x="184400" y="1290500"/>
            <a:ext cx="74145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2540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▶"/>
            </a:pPr>
            <a:r>
              <a:rPr i="0" lang="en-GB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Semasa Dinasti han , Sistem Peperiksaan Awam diamalkan</a:t>
            </a:r>
            <a:endParaRPr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254000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▶"/>
            </a:pPr>
            <a:r>
              <a:rPr lang="en-GB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Pelantikan</a:t>
            </a:r>
            <a:r>
              <a:rPr i="0" lang="en-GB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pegawai kerajaan baru dan terbuka kepada semua rakyat yang layak</a:t>
            </a:r>
            <a:endParaRPr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254000" marR="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▶"/>
            </a:pPr>
            <a:r>
              <a:rPr i="0" lang="en-GB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Pemimpin-pemimpin wilayah tidak diberi kuasa yang luas supaya kerajaan pusat menjadi teguh dan tidak dicabar</a:t>
            </a:r>
            <a:endParaRPr i="0" sz="2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1.bp.blogspot.com/-A3U-t7k_53Q/T4aEQFJMtmI/AAAAAAAAAHg/cj3u1T8HUkA/s320/220px-Hangaozu.jpg" id="613" name="Google Shape;61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0425" y="2543550"/>
            <a:ext cx="1638313" cy="25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0"/>
          <p:cNvSpPr txBox="1"/>
          <p:nvPr>
            <p:ph type="title"/>
          </p:nvPr>
        </p:nvSpPr>
        <p:spPr>
          <a:xfrm>
            <a:off x="311700" y="168500"/>
            <a:ext cx="85206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Helvetica Neue"/>
                <a:ea typeface="Helvetica Neue"/>
                <a:cs typeface="Helvetica Neue"/>
                <a:sym typeface="Helvetica Neue"/>
              </a:rPr>
              <a:t>Sistem Kekeluargaan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utterstock_152941274_8_cropped.jpg" id="619" name="Google Shape;6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75" y="941175"/>
            <a:ext cx="7982550" cy="42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1"/>
          <p:cNvSpPr txBox="1"/>
          <p:nvPr>
            <p:ph type="ctrTitle"/>
          </p:nvPr>
        </p:nvSpPr>
        <p:spPr>
          <a:xfrm>
            <a:off x="721075" y="197250"/>
            <a:ext cx="5635500" cy="56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CAD3"/>
              </a:buClr>
              <a:buSzPts val="2100"/>
              <a:buFont typeface="Questrial"/>
              <a:buNone/>
            </a:pP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GB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istem Kekeluargaan</a:t>
            </a:r>
            <a:endParaRPr i="0" sz="2700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61"/>
          <p:cNvSpPr txBox="1"/>
          <p:nvPr>
            <p:ph idx="1" type="subTitle"/>
          </p:nvPr>
        </p:nvSpPr>
        <p:spPr>
          <a:xfrm>
            <a:off x="721084" y="951912"/>
            <a:ext cx="6507300" cy="3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MASYARAKAT CINA  TRADISIONAL AMAT MEMENTINGKAN  SISTEM KEKELUARGAAN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0" marL="2540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KONSEP XIAO (KEBAKTIAN) DAN KONSEP ZHONG (KETAATAN) MERUPAKAN ASAS DALAM SISTEM KEKELUARGAAN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0" marL="2540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MASYARAKAT CINA JUGA MENYERTAI DAN MENOLONG PROSES PEMBANGUNAN NEGARA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6" name="Google Shape;626;p61"/>
          <p:cNvPicPr preferRelativeResize="0"/>
          <p:nvPr/>
        </p:nvPicPr>
        <p:blipFill rotWithShape="1">
          <a:blip r:embed="rId3">
            <a:alphaModFix/>
          </a:blip>
          <a:srcRect b="15129" l="-18480" r="18480" t="-15130"/>
          <a:stretch/>
        </p:blipFill>
        <p:spPr>
          <a:xfrm>
            <a:off x="4452175" y="3799550"/>
            <a:ext cx="3836625" cy="11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/>
          <p:nvPr>
            <p:ph type="ctrTitle"/>
          </p:nvPr>
        </p:nvSpPr>
        <p:spPr>
          <a:xfrm>
            <a:off x="516975" y="323375"/>
            <a:ext cx="5538600" cy="56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CAD3"/>
              </a:buClr>
              <a:buSzPts val="2100"/>
              <a:buFont typeface="Questrial"/>
              <a:buNone/>
            </a:pP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-GB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istem Kekeluargaan</a:t>
            </a:r>
            <a:endParaRPr i="0" sz="27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Google Shape;632;p62"/>
          <p:cNvSpPr txBox="1"/>
          <p:nvPr>
            <p:ph idx="1" type="subTitle"/>
          </p:nvPr>
        </p:nvSpPr>
        <p:spPr>
          <a:xfrm>
            <a:off x="164975" y="1103800"/>
            <a:ext cx="8598300" cy="3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1590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IBUBAPA AKAN MEMBERI SEGALA USAHA MEREKA UNTUK MENAMPUNG KEMAMPUAN ANAK-ANAK MEREKA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0" marL="2540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FAKTORNYA IALAH AKADEMIK MERUPAKAN SALURAN PRIMER MOBILITI SOSIAL DALAM </a:t>
            </a:r>
            <a:r>
              <a:rPr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MASYARAKAT</a:t>
            </a: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CINA TRADISIONAL</a:t>
            </a:r>
            <a:endParaRPr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0" marL="2540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TERDAPAT 3 HUBUNGAN ASAS YANG BERKAITAN DENGAN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KELUARGA DAN 2 LAGI YANG BERKAITAN DENGAN MASYARAKAT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0" marL="2540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3" name="Google Shape;633;p62"/>
          <p:cNvPicPr preferRelativeResize="0"/>
          <p:nvPr/>
        </p:nvPicPr>
        <p:blipFill rotWithShape="1">
          <a:blip r:embed="rId3">
            <a:alphaModFix/>
          </a:blip>
          <a:srcRect b="3429" l="-2270" r="2269" t="-3429"/>
          <a:stretch/>
        </p:blipFill>
        <p:spPr>
          <a:xfrm>
            <a:off x="6851375" y="3486600"/>
            <a:ext cx="2220350" cy="14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3"/>
          <p:cNvSpPr txBox="1"/>
          <p:nvPr>
            <p:ph type="ctrTitle"/>
          </p:nvPr>
        </p:nvSpPr>
        <p:spPr>
          <a:xfrm>
            <a:off x="553175" y="352500"/>
            <a:ext cx="8316900" cy="56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CAD3"/>
              </a:buClr>
              <a:buSzPts val="2100"/>
              <a:buFont typeface="Questrial"/>
              <a:buNone/>
            </a:pP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-GB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ubungan</a:t>
            </a: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</a:t>
            </a:r>
            <a:r>
              <a:rPr lang="en-GB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sas</a:t>
            </a: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</a:t>
            </a:r>
            <a:r>
              <a:rPr lang="en-GB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alam</a:t>
            </a: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</a:t>
            </a:r>
            <a:r>
              <a:rPr lang="en-GB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radisi</a:t>
            </a: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</a:t>
            </a:r>
            <a:r>
              <a:rPr lang="en-GB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udaya</a:t>
            </a: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</a:t>
            </a:r>
            <a:r>
              <a:rPr lang="en-GB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ina</a:t>
            </a:r>
            <a:endParaRPr i="0" sz="27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9" name="Google Shape;639;p63"/>
          <p:cNvSpPr txBox="1"/>
          <p:nvPr>
            <p:ph idx="1" type="subTitle"/>
          </p:nvPr>
        </p:nvSpPr>
        <p:spPr>
          <a:xfrm>
            <a:off x="329875" y="1078425"/>
            <a:ext cx="8316900" cy="3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413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HUBUNGAN ANTARA SEORANG BAPA DENGAN ANAK LELAKINYA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540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HUBUNGAN ANTARA SEORANG ABANG DENGAN ADIK LELAKINYA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540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HUBUNGAN ANTARA SEORANG PEMERINTAH DENGAN SEORANG RAKYAT</a:t>
            </a:r>
            <a:endParaRPr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540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HUBUNGAN ANTARA SEORANG SUAMI DENGAN ISTERINYA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1300" lvl="0" marL="2540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HUBUNGAN ANTARA SEORANG LELAKI DENGAN KAWANNYA</a:t>
            </a:r>
            <a:endParaRPr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0" name="Google Shape;64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9725" y="2869400"/>
            <a:ext cx="2660426" cy="18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/>
          <p:nvPr>
            <p:ph type="ctrTitle"/>
          </p:nvPr>
        </p:nvSpPr>
        <p:spPr>
          <a:xfrm>
            <a:off x="438167" y="248660"/>
            <a:ext cx="7929000" cy="222828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Questrial"/>
              <a:buNone/>
            </a:pPr>
            <a:r>
              <a:rPr b="0" i="0" lang="en-GB" sz="36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GROUP 9 : SPACEFIT PRESENTATION</a:t>
            </a:r>
            <a:endParaRPr sz="1100"/>
          </a:p>
        </p:txBody>
      </p:sp>
      <p:graphicFrame>
        <p:nvGraphicFramePr>
          <p:cNvPr id="366" name="Google Shape;366;p37"/>
          <p:cNvGraphicFramePr/>
          <p:nvPr/>
        </p:nvGraphicFramePr>
        <p:xfrm>
          <a:off x="1407318" y="27015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{B4A468FD-6137-4361-8470-30A4FD3E5AFD}</a:tableStyleId>
              </a:tblPr>
              <a:tblGrid>
                <a:gridCol w="3048000"/>
                <a:gridCol w="1403600"/>
              </a:tblGrid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>
                          <a:solidFill>
                            <a:srgbClr val="0C0C0C"/>
                          </a:solidFill>
                        </a:rPr>
                        <a:t>Name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21FFF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rgbClr val="0C0C0C"/>
                          </a:solidFill>
                        </a:rPr>
                        <a:t>Student ID</a:t>
                      </a:r>
                      <a:endParaRPr sz="1100"/>
                    </a:p>
                  </a:txBody>
                  <a:tcPr marT="34300" marB="34300" marR="68600" marL="68600">
                    <a:solidFill>
                      <a:srgbClr val="21FFFE"/>
                    </a:solidFill>
                  </a:tcPr>
                </a:tc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Alvin Loh Jin Xian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chemeClr val="dk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016763</a:t>
                      </a:r>
                      <a:endParaRPr b="0" sz="14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Yap Cheng Yee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016759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Lim Way Shearn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chemeClr val="dk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025417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Loh Zhe Ming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chemeClr val="dk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023451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Omar Hussein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chemeClr val="dk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024072</a:t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pic>
        <p:nvPicPr>
          <p:cNvPr descr="https://lh3.googleusercontent.com/kHSxFtbK6BG87kf0sSi1TM0_FqOTIvECFAGywlG4f5HRf_H1YoINnhnLnLgOP8wgAwASUysGcDrHUVibNrErJ15p_EalhpeFojQXIeOJ245AiSgNbG4sozJ7uh4GcZBPurpT8GkX" id="367" name="Google Shape;36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236" y="248660"/>
            <a:ext cx="1185863" cy="118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4"/>
          <p:cNvSpPr txBox="1"/>
          <p:nvPr>
            <p:ph type="ctrTitle"/>
          </p:nvPr>
        </p:nvSpPr>
        <p:spPr>
          <a:xfrm>
            <a:off x="484175" y="352525"/>
            <a:ext cx="8220900" cy="568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CAD3"/>
              </a:buClr>
              <a:buSzPts val="2100"/>
              <a:buFont typeface="Questrial"/>
              <a:buNone/>
            </a:pP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lang="en-GB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iri-Ciri</a:t>
            </a: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GB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</a:t>
            </a:r>
            <a:r>
              <a:rPr i="0" lang="en-GB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K</a:t>
            </a:r>
            <a:r>
              <a:rPr lang="en-GB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ekeluargaan Cina</a:t>
            </a:r>
            <a:endParaRPr i="0" sz="27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64"/>
          <p:cNvSpPr txBox="1"/>
          <p:nvPr>
            <p:ph idx="1" type="subTitle"/>
          </p:nvPr>
        </p:nvSpPr>
        <p:spPr>
          <a:xfrm>
            <a:off x="484184" y="1095337"/>
            <a:ext cx="6507300" cy="3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WARIS SEBELAH BAPA</a:t>
            </a:r>
            <a:endParaRPr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PEMERINTAH YANG MEMUSATKAN KUASA</a:t>
            </a:r>
            <a:r>
              <a:rPr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LELAKI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KUASA SUAMI YANG TERTINGGI DALAM KEL</a:t>
            </a:r>
            <a:r>
              <a:rPr lang="en-GB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UARGA</a:t>
            </a:r>
            <a:endParaRPr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MEMENTINGKAN ANAK LELAKI BERBANDING ANAK PEREMPUAN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54000" lvl="0" marL="254000" marR="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•"/>
            </a:pPr>
            <a:r>
              <a:rPr i="0" lang="en-GB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MEMENTINGKAN PERTALIAN DARAH DAN KAUM KERABAT KELUARGA</a:t>
            </a:r>
            <a:endParaRPr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7" name="Google Shape;64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5399" y="1030399"/>
            <a:ext cx="2595475" cy="17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5"/>
          <p:cNvSpPr txBox="1"/>
          <p:nvPr>
            <p:ph type="title"/>
          </p:nvPr>
        </p:nvSpPr>
        <p:spPr>
          <a:xfrm>
            <a:off x="311700" y="131625"/>
            <a:ext cx="8520600" cy="5727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Helvetica Neue"/>
                <a:ea typeface="Helvetica Neue"/>
                <a:cs typeface="Helvetica Neue"/>
                <a:sym typeface="Helvetica Neue"/>
              </a:rPr>
              <a:t>Pencapaian</a:t>
            </a:r>
            <a:endParaRPr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ll-of-China-7.jpg" id="653" name="Google Shape;6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00" y="818950"/>
            <a:ext cx="8148475" cy="432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6"/>
          <p:cNvSpPr txBox="1"/>
          <p:nvPr>
            <p:ph type="title"/>
          </p:nvPr>
        </p:nvSpPr>
        <p:spPr>
          <a:xfrm>
            <a:off x="508000" y="159150"/>
            <a:ext cx="3335100" cy="5436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i="0" lang="en-GB" cap="none" strike="noStrike">
                <a:solidFill>
                  <a:srgbClr val="FFFFFF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3"/>
              </a:rPr>
              <a:t>Perundangan</a:t>
            </a:r>
            <a:endParaRPr i="0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66"/>
          <p:cNvSpPr txBox="1"/>
          <p:nvPr>
            <p:ph idx="1" type="body"/>
          </p:nvPr>
        </p:nvSpPr>
        <p:spPr>
          <a:xfrm>
            <a:off x="508000" y="937450"/>
            <a:ext cx="79740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97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Dua prinsip utama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1" marL="5207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Hukuman berat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1" marL="5207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Bercorak kolektif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" lvl="1" marL="5207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Teras daripada falsafah legalisme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Digubal oleh Han Fei Tzu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Undang-undang tegas dapat mengawal tingkah laku manusia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Bertentangan dengan undang-undang ajaran Confucius zaman seterusnya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7"/>
          <p:cNvSpPr txBox="1"/>
          <p:nvPr>
            <p:ph type="title"/>
          </p:nvPr>
        </p:nvSpPr>
        <p:spPr>
          <a:xfrm>
            <a:off x="483150" y="304725"/>
            <a:ext cx="4878000" cy="679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i="0" lang="en-GB" cap="none" strike="noStrike">
                <a:solidFill>
                  <a:srgbClr val="FFFFFF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3"/>
              </a:rPr>
              <a:t>Peningkatan Ekonomi</a:t>
            </a:r>
            <a:endParaRPr i="0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5" name="Google Shape;665;p67"/>
          <p:cNvSpPr txBox="1"/>
          <p:nvPr>
            <p:ph idx="1" type="body"/>
          </p:nvPr>
        </p:nvSpPr>
        <p:spPr>
          <a:xfrm>
            <a:off x="483150" y="1445750"/>
            <a:ext cx="8177700" cy="3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97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Dinasti Han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Tenggala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Kolar kuda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 penanaman secara bergilir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Pembinaan terusan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Perusahaan logam dan tembikar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8"/>
          <p:cNvSpPr txBox="1"/>
          <p:nvPr>
            <p:ph type="title"/>
          </p:nvPr>
        </p:nvSpPr>
        <p:spPr>
          <a:xfrm>
            <a:off x="508000" y="227100"/>
            <a:ext cx="2743200" cy="679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i="0" lang="en-GB" cap="none" strike="noStrike">
                <a:solidFill>
                  <a:srgbClr val="FFFFFF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3"/>
              </a:rPr>
              <a:t>Pendidikan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Google Shape;671;p68"/>
          <p:cNvSpPr txBox="1"/>
          <p:nvPr>
            <p:ph idx="1" type="body"/>
          </p:nvPr>
        </p:nvSpPr>
        <p:spPr>
          <a:xfrm>
            <a:off x="508000" y="1300175"/>
            <a:ext cx="8371800" cy="3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97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Matlamat untuk meluluskan peperiksaan awam kerajaan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1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Hsiu Tai </a:t>
            </a: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(tahap pertama)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780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1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Berpeluang menjadi pegawai kerajaan</a:t>
            </a:r>
            <a:endParaRPr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1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Chun-Jen </a:t>
            </a: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(tahap kedua)</a:t>
            </a:r>
            <a:endParaRPr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1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Chin Shih </a:t>
            </a: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(tahap ketiga)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780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Layak menjadi pendidik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3500" lvl="2" marL="863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397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Peperiksaan diadakan dua kali setiap tiga tahun (</a:t>
            </a:r>
            <a:r>
              <a:rPr i="1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Hsiu Tai</a:t>
            </a: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manakala sekali tiga tahun untuk </a:t>
            </a:r>
            <a:r>
              <a:rPr i="1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Chun-Jen </a:t>
            </a: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 </a:t>
            </a:r>
            <a:r>
              <a:rPr i="1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Chin Shih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9"/>
          <p:cNvSpPr txBox="1"/>
          <p:nvPr>
            <p:ph type="title"/>
          </p:nvPr>
        </p:nvSpPr>
        <p:spPr>
          <a:xfrm>
            <a:off x="508000" y="149450"/>
            <a:ext cx="6447600" cy="776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i="0" lang="en-GB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Bahasa dan Kesusasteraan</a:t>
            </a:r>
            <a:endParaRPr i="0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69"/>
          <p:cNvSpPr txBox="1"/>
          <p:nvPr>
            <p:ph idx="1" type="body"/>
          </p:nvPr>
        </p:nvSpPr>
        <p:spPr>
          <a:xfrm>
            <a:off x="508000" y="1193450"/>
            <a:ext cx="81681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Perkembangan Bahasa kurang jelas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Dialek utama : Mandarin, Wu, Humanis, Kiangsi, Hakka, Kantonis dan Fukien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Ssu-ma Chien mempertingkatkan bidang sastera prosa (</a:t>
            </a:r>
            <a:r>
              <a:rPr i="1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Shih Chi</a:t>
            </a: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651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Menceritakan social, sejarah, kerajaan, pemimpin, ilmu pengetahuan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651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</a:pPr>
            <a:r>
              <a:rPr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Menjadi ikutan dinasti seterusnya</a:t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0"/>
          <p:cNvSpPr txBox="1"/>
          <p:nvPr>
            <p:ph type="ctrTitle"/>
          </p:nvPr>
        </p:nvSpPr>
        <p:spPr>
          <a:xfrm>
            <a:off x="2225700" y="583725"/>
            <a:ext cx="4692600" cy="775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Trebuchet MS"/>
              <a:buNone/>
            </a:pPr>
            <a:r>
              <a:rPr i="0" lang="en-GB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Sesi Soal Jawab</a:t>
            </a:r>
            <a:endParaRPr i="0" sz="4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34701855_xxl.jpg" id="683" name="Google Shape;68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725" y="1528725"/>
            <a:ext cx="6520550" cy="35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1"/>
          <p:cNvSpPr txBox="1"/>
          <p:nvPr/>
        </p:nvSpPr>
        <p:spPr>
          <a:xfrm>
            <a:off x="470250" y="829925"/>
            <a:ext cx="820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3"/>
              </a:rPr>
              <a:t>1.) Namakan 2 prinsip perundangan dalam tamadun Cina?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2"/>
          <p:cNvSpPr txBox="1"/>
          <p:nvPr/>
        </p:nvSpPr>
        <p:spPr>
          <a:xfrm>
            <a:off x="427000" y="916425"/>
            <a:ext cx="8249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3"/>
              </a:rPr>
              <a:t>2.) Berapa tahap dalam pendidikan tamadun Cina?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3"/>
          <p:cNvSpPr txBox="1"/>
          <p:nvPr/>
        </p:nvSpPr>
        <p:spPr>
          <a:xfrm>
            <a:off x="1455300" y="1709000"/>
            <a:ext cx="62334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3"/>
              </a:rPr>
              <a:t>3.) Apakah Dinasti Tamadun awal China?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type="title"/>
          </p:nvPr>
        </p:nvSpPr>
        <p:spPr>
          <a:xfrm>
            <a:off x="856060" y="463889"/>
            <a:ext cx="4748873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Questrial"/>
              <a:buNone/>
            </a:pPr>
            <a:r>
              <a:rPr b="0" i="0" lang="en-GB" sz="2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INTRODUCTION AND GOAL</a:t>
            </a:r>
            <a:endParaRPr sz="1100"/>
          </a:p>
        </p:txBody>
      </p:sp>
      <p:sp>
        <p:nvSpPr>
          <p:cNvPr id="373" name="Google Shape;373;p38"/>
          <p:cNvSpPr txBox="1"/>
          <p:nvPr>
            <p:ph idx="1" type="body"/>
          </p:nvPr>
        </p:nvSpPr>
        <p:spPr>
          <a:xfrm>
            <a:off x="856059" y="1687115"/>
            <a:ext cx="7429499" cy="29864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84150" lvl="0" marL="177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3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Client: Dr. Khoo Teng Jin (School of Pharmacy)</a:t>
            </a:r>
            <a:endParaRPr sz="1100"/>
          </a:p>
          <a:p>
            <a:pPr indent="-18415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23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Supervisor: Dr. Geetha Baskaran (School of Computer Science)</a:t>
            </a:r>
            <a:endParaRPr sz="1100"/>
          </a:p>
          <a:p>
            <a:pPr indent="-18415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23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SpaceFit is a healthcare and fitness application</a:t>
            </a:r>
            <a:endParaRPr sz="1100"/>
          </a:p>
          <a:p>
            <a:pPr indent="-18415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2300"/>
              <a:buFont typeface="Arial"/>
              <a:buChar char="•"/>
            </a:pPr>
            <a:r>
              <a:rPr b="0" i="0" lang="en-GB" sz="18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Purpose : </a:t>
            </a:r>
            <a:endParaRPr sz="1100"/>
          </a:p>
          <a:p>
            <a:pPr indent="-260350" lvl="2" marL="939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AutoNum type="arabicParenR"/>
            </a:pPr>
            <a:r>
              <a:rPr b="0" i="0" lang="en-GB" sz="14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To promote health awareness to users </a:t>
            </a:r>
            <a:endParaRPr sz="1100"/>
          </a:p>
          <a:p>
            <a:pPr indent="-260350" lvl="2" marL="939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700"/>
              <a:buFont typeface="Arial"/>
              <a:buAutoNum type="arabicParenR"/>
            </a:pPr>
            <a:r>
              <a:rPr b="0" i="0" lang="en-GB" sz="14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To collect health data related to users </a:t>
            </a:r>
            <a:endParaRPr sz="1100"/>
          </a:p>
          <a:p>
            <a:pPr indent="0" lvl="2" marL="685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100" lvl="0" marL="1778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4">
            <a:hlinkClick action="ppaction://hlinksldjump" r:id="rId3"/>
          </p:cNvPr>
          <p:cNvSpPr txBox="1"/>
          <p:nvPr/>
        </p:nvSpPr>
        <p:spPr>
          <a:xfrm>
            <a:off x="271725" y="1832325"/>
            <a:ext cx="87150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4"/>
              </a:rPr>
              <a:t>4.) Apakah </a:t>
            </a:r>
            <a:r>
              <a:rPr lang="en-GB" sz="2400">
                <a:solidFill>
                  <a:srgbClr val="FFFFFF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5"/>
              </a:rPr>
              <a:t>kegiatan</a:t>
            </a:r>
            <a:r>
              <a:rPr lang="en-GB" sz="2400">
                <a:solidFill>
                  <a:srgbClr val="FFFFFF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6"/>
              </a:rPr>
              <a:t> peningkatan ekonomi tamadun China?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5"/>
          <p:cNvSpPr txBox="1"/>
          <p:nvPr/>
        </p:nvSpPr>
        <p:spPr>
          <a:xfrm>
            <a:off x="2361900" y="1574250"/>
            <a:ext cx="44202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Terima Kasih</a:t>
            </a:r>
            <a:endParaRPr sz="4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type="title"/>
          </p:nvPr>
        </p:nvSpPr>
        <p:spPr>
          <a:xfrm>
            <a:off x="966127" y="-77978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Questrial"/>
              <a:buNone/>
            </a:pPr>
            <a:r>
              <a:rPr b="0" i="0" lang="en-GB" sz="2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DEVELOPMENT TEAM</a:t>
            </a:r>
            <a:endParaRPr sz="1100"/>
          </a:p>
        </p:txBody>
      </p:sp>
      <p:pic>
        <p:nvPicPr>
          <p:cNvPr descr="Image may contain: 1 person" id="379" name="Google Shape;379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915" y="652097"/>
            <a:ext cx="17272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may contain: Alvin Loh, ocean, sky, outdoor and water" id="380" name="Google Shape;38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7447" y="652097"/>
            <a:ext cx="1777999" cy="17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2865" y="609305"/>
            <a:ext cx="1791891" cy="179189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9"/>
          <p:cNvSpPr txBox="1"/>
          <p:nvPr/>
        </p:nvSpPr>
        <p:spPr>
          <a:xfrm>
            <a:off x="227141" y="2386835"/>
            <a:ext cx="28686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Lim Way Shearn (Database Manager)</a:t>
            </a:r>
            <a:endParaRPr sz="1100"/>
          </a:p>
        </p:txBody>
      </p:sp>
      <p:sp>
        <p:nvSpPr>
          <p:cNvPr id="383" name="Google Shape;383;p39"/>
          <p:cNvSpPr txBox="1"/>
          <p:nvPr/>
        </p:nvSpPr>
        <p:spPr>
          <a:xfrm>
            <a:off x="3199013" y="2413327"/>
            <a:ext cx="263354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Alvin Loh Jin Xian (Group Leader)</a:t>
            </a:r>
            <a:endParaRPr sz="1100"/>
          </a:p>
        </p:txBody>
      </p:sp>
      <p:sp>
        <p:nvSpPr>
          <p:cNvPr id="384" name="Google Shape;384;p39"/>
          <p:cNvSpPr txBox="1"/>
          <p:nvPr/>
        </p:nvSpPr>
        <p:spPr>
          <a:xfrm>
            <a:off x="6186026" y="2404696"/>
            <a:ext cx="31399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Yap Cheng Yee (Editor)</a:t>
            </a:r>
            <a:endParaRPr sz="1100"/>
          </a:p>
        </p:txBody>
      </p:sp>
      <p:pic>
        <p:nvPicPr>
          <p:cNvPr descr="Image may contain: Omar Mohamed Said" id="385" name="Google Shape;38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6169" y="2852700"/>
            <a:ext cx="1809331" cy="177284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/>
        </p:nvSpPr>
        <p:spPr>
          <a:xfrm>
            <a:off x="1023706" y="4675912"/>
            <a:ext cx="28848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Omar Hussein (Functional Manager)</a:t>
            </a:r>
            <a:endParaRPr sz="1100"/>
          </a:p>
        </p:txBody>
      </p:sp>
      <p:pic>
        <p:nvPicPr>
          <p:cNvPr descr="https://scontent.fkul14-1.fna.fbcdn.net/v/t1.0-1/c25.0.150.150/1962646_10201008584650986_833579354_n.jpg?_nc_cat=0&amp;oh=428eefb979bcca9bf8ed24a32b62a365&amp;oe=5B6D16CF" id="387" name="Google Shape;38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4711" y="2829841"/>
            <a:ext cx="1791727" cy="179172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9"/>
          <p:cNvSpPr txBox="1"/>
          <p:nvPr/>
        </p:nvSpPr>
        <p:spPr>
          <a:xfrm>
            <a:off x="4680876" y="4675912"/>
            <a:ext cx="263438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Law Zhe Ming (UI Designer)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 txBox="1"/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Questrial"/>
              <a:buNone/>
            </a:pPr>
            <a:r>
              <a:rPr b="0" i="0" lang="en-GB" sz="2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COMPETITIVE ANALYSIS</a:t>
            </a:r>
            <a:endParaRPr sz="1100"/>
          </a:p>
        </p:txBody>
      </p:sp>
      <p:pic>
        <p:nvPicPr>
          <p:cNvPr descr="Related image" id="394" name="Google Shape;3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340" y="1438968"/>
            <a:ext cx="2249068" cy="933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pple health" id="395" name="Google Shape;39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1360" y="1266462"/>
            <a:ext cx="1822433" cy="1215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endomondo" id="396" name="Google Shape;39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4662" y="2918922"/>
            <a:ext cx="1733815" cy="17338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397" name="Google Shape;39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9436" y="2918923"/>
            <a:ext cx="1733815" cy="173381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0"/>
          <p:cNvSpPr txBox="1"/>
          <p:nvPr/>
        </p:nvSpPr>
        <p:spPr>
          <a:xfrm>
            <a:off x="1509775" y="2382372"/>
            <a:ext cx="2204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Google Fit</a:t>
            </a:r>
            <a:endParaRPr sz="1100"/>
          </a:p>
        </p:txBody>
      </p:sp>
      <p:sp>
        <p:nvSpPr>
          <p:cNvPr id="399" name="Google Shape;399;p40"/>
          <p:cNvSpPr txBox="1"/>
          <p:nvPr/>
        </p:nvSpPr>
        <p:spPr>
          <a:xfrm>
            <a:off x="5161360" y="2428313"/>
            <a:ext cx="2204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ios Health</a:t>
            </a:r>
            <a:endParaRPr sz="1100"/>
          </a:p>
        </p:txBody>
      </p:sp>
      <p:sp>
        <p:nvSpPr>
          <p:cNvPr id="400" name="Google Shape;400;p40"/>
          <p:cNvSpPr txBox="1"/>
          <p:nvPr/>
        </p:nvSpPr>
        <p:spPr>
          <a:xfrm>
            <a:off x="4779159" y="4695300"/>
            <a:ext cx="2204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MapMyRun</a:t>
            </a:r>
            <a:endParaRPr sz="1100"/>
          </a:p>
        </p:txBody>
      </p:sp>
      <p:sp>
        <p:nvSpPr>
          <p:cNvPr id="401" name="Google Shape;401;p40"/>
          <p:cNvSpPr txBox="1"/>
          <p:nvPr/>
        </p:nvSpPr>
        <p:spPr>
          <a:xfrm>
            <a:off x="1214843" y="4695300"/>
            <a:ext cx="220463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Endomondo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Questrial"/>
              <a:buNone/>
            </a:pPr>
            <a:r>
              <a:rPr b="0" i="0" lang="en-GB" sz="2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STRENGTH &amp; WEAKNESS OVER COMPETITORS</a:t>
            </a:r>
            <a:endParaRPr sz="1100"/>
          </a:p>
        </p:txBody>
      </p:sp>
      <p:sp>
        <p:nvSpPr>
          <p:cNvPr id="407" name="Google Shape;407;p41"/>
          <p:cNvSpPr txBox="1"/>
          <p:nvPr>
            <p:ph idx="1" type="body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300"/>
              <a:buFont typeface="Arial"/>
              <a:buNone/>
            </a:pPr>
            <a:r>
              <a:rPr b="0" i="0" lang="en-GB" sz="18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Strength:</a:t>
            </a:r>
            <a:endParaRPr sz="1100"/>
          </a:p>
          <a:p>
            <a:pPr indent="-349250" lvl="1" marL="685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Questrial"/>
              <a:buAutoNum type="arabicPeriod"/>
            </a:pPr>
            <a:r>
              <a:rPr b="0" i="0" lang="en-GB" sz="15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Contains a game where user can play to generate coins to exchange for rewards</a:t>
            </a:r>
            <a:endParaRPr sz="1100"/>
          </a:p>
          <a:p>
            <a:pPr indent="-349250" lvl="1" marL="685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Questrial"/>
              <a:buAutoNum type="arabicPeriod"/>
            </a:pPr>
            <a:r>
              <a:rPr b="0" i="0" lang="en-GB" sz="15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Attractive and interactive design of user interface which allows users to change their avatar’s skin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2300"/>
              <a:buFont typeface="Arial"/>
              <a:buNone/>
            </a:pPr>
            <a:r>
              <a:rPr b="0" i="0" lang="en-GB" sz="18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Weakness</a:t>
            </a:r>
            <a:endParaRPr sz="1100"/>
          </a:p>
          <a:p>
            <a:pPr indent="-349250" lvl="1" marL="685800" marR="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900"/>
              <a:buFont typeface="Questrial"/>
              <a:buAutoNum type="arabicPeriod"/>
            </a:pPr>
            <a:r>
              <a:rPr b="0" i="0" lang="en-GB" sz="15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Does not have heartbeat tracker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 txBox="1"/>
          <p:nvPr>
            <p:ph type="title"/>
          </p:nvPr>
        </p:nvSpPr>
        <p:spPr>
          <a:xfrm>
            <a:off x="856060" y="463889"/>
            <a:ext cx="7429498" cy="1108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700"/>
              <a:buFont typeface="Questrial"/>
              <a:buNone/>
            </a:pPr>
            <a:r>
              <a:rPr b="0" i="0" lang="en-GB" sz="2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MAJOR FEATURES OF THE APPLICATION</a:t>
            </a:r>
            <a:endParaRPr sz="1100"/>
          </a:p>
        </p:txBody>
      </p:sp>
      <p:sp>
        <p:nvSpPr>
          <p:cNvPr id="413" name="Google Shape;413;p42"/>
          <p:cNvSpPr txBox="1"/>
          <p:nvPr>
            <p:ph idx="1" type="body"/>
          </p:nvPr>
        </p:nvSpPr>
        <p:spPr>
          <a:xfrm>
            <a:off x="856059" y="1687115"/>
            <a:ext cx="7429499" cy="26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100"/>
              <a:buFont typeface="Questrial"/>
              <a:buAutoNum type="arabicPeriod"/>
            </a:pPr>
            <a:r>
              <a:rPr b="0" i="0" lang="en-GB" sz="1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Step Tracker: Record the number of steps taken (total &amp; daily) and is displayed at the Home page</a:t>
            </a:r>
            <a:endParaRPr sz="1100"/>
          </a:p>
          <a:p>
            <a:pPr indent="-34925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2100"/>
              <a:buFont typeface="Questrial"/>
              <a:buAutoNum type="arabicPeriod"/>
            </a:pPr>
            <a:r>
              <a:rPr b="0" i="0" lang="en-GB" sz="1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Sleep Tracker: Records the total number of sleep of users daily</a:t>
            </a:r>
            <a:endParaRPr sz="1100"/>
          </a:p>
          <a:p>
            <a:pPr indent="-34925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2100"/>
              <a:buFont typeface="Questrial"/>
              <a:buAutoNum type="arabicPeriod"/>
            </a:pPr>
            <a:r>
              <a:rPr b="0" i="0" lang="en-GB" sz="1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BMI Calculator: Calculate body mass index based on the inputs provided by user</a:t>
            </a:r>
            <a:endParaRPr sz="1100"/>
          </a:p>
          <a:p>
            <a:pPr indent="-34925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2100"/>
              <a:buFont typeface="Questrial"/>
              <a:buAutoNum type="arabicPeriod"/>
            </a:pPr>
            <a:r>
              <a:rPr b="0" i="0" lang="en-GB" sz="1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Game: Playing the game would generate virtual coins </a:t>
            </a:r>
            <a:endParaRPr sz="1100"/>
          </a:p>
          <a:p>
            <a:pPr indent="-34925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2100"/>
              <a:buFont typeface="Questrial"/>
              <a:buAutoNum type="arabicPeriod"/>
            </a:pPr>
            <a:r>
              <a:rPr b="0" i="0" lang="en-GB" sz="1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In-App Store: Store page which contains variety of rewards that can be exchanged using the coins</a:t>
            </a:r>
            <a:endParaRPr sz="1100"/>
          </a:p>
          <a:p>
            <a:pPr indent="-34925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2100"/>
              <a:buFont typeface="Questrial"/>
              <a:buAutoNum type="arabicPeriod"/>
            </a:pPr>
            <a:r>
              <a:rPr b="0" i="0" lang="en-GB" sz="1700" u="none" cap="none" strike="noStrik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User Profile: A display of user information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6.googleusercontent.com/Iw8y0x-BAawFE4k49YQGHWjC8vDMhcJge_zKT1B3QM3-jrmhzx9FyPZLI6GbjE-4U-t9bGbAIUgizTEOpSVcVM8l-bvvOy52weYkff9ALQy9uJQcTaj7wb1gY0sjQDfYuXhXKTk8" id="418" name="Google Shape;418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276" y="477658"/>
            <a:ext cx="982134" cy="17460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iSKhgHNI5b_T443JCyxysZMXa2G4-oRJ7QLKwJFIuibApAy2633cJjq1dKTvOPRaRQp97IL13TFombYGuRI3VDrq8hkHsGdG1VZe9_SZsraMwbNCc-sPNfj73SNRarc0-Ok4WPEx" id="419" name="Google Shape;41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5345" y="477658"/>
            <a:ext cx="996287" cy="17730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8I_HqLyZaTrPjEL5rf4ri9VSm8UuZkpXTNnDEAvjbNCpDU_B-TI4Mei0sTGWwIyv0Lcw6EUJnen53Y6CpwLPe4NqBzfJds8E1yULQ_cxd37ZvW3g3NY_LBsZiO04jlmMOgwr-8wt" id="420" name="Google Shape;42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7304" y="477658"/>
            <a:ext cx="1012061" cy="1796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kKKddAs9n4rgzxc03rD1uX-eQKiO7hyxOPf4OBocxjL-IGmsZFfZast1jFJe26iHnQulM244G_KteF7s4ulUZyxRwUqW6ESz4RVfWlnkPXNb6uNBzzNVee7ldvSShiUxMBdRl-Dx" id="421" name="Google Shape;421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0315" y="477658"/>
            <a:ext cx="998747" cy="17730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PVia0hThxWNtR5xoac6t80mOoihcWKispuHKCj_uYGd8L3x1TMF2I1guXvWhkO0fBx_hbSzxxc_zsUrgfI77_sJCsS_D1fi-D_biTEeaTDHaOaX9X0SErqRah0Waib8nfSXzc6uV" id="422" name="Google Shape;422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6997" y="477658"/>
            <a:ext cx="1012061" cy="1796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u4arXCgvkp8a82ep3zEfMFmuu1T6BCBvliPp49Ox3lnU4E_GiIA8FmM4QE0p15s1iqqaelT8bGTXJPvCrj5CJT5J0OPvfSyoFIz0V4A-TnrC2jBLqNVGkiBqLBZSiRdp2nPUDtuv" id="423" name="Google Shape;423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9229" y="2692400"/>
            <a:ext cx="977983" cy="1736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FZHa9o7FQwFb0NyEvq2bZB1E3KLNFzE_ca5_tKWLYjVTYkg374J9ou-AEo5IKCiMbIm_Y_62DVv9lEMTR3kMsByfJQmUSmf1ygKVxKR1tQ4NbaygTw65MC5a0Llzd2hdseQz-PM8" id="424" name="Google Shape;424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00981" y="2692400"/>
            <a:ext cx="977984" cy="1736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2wKIJTkzQqy9va39hp11jK1n9fUdVTSCssIR17Jl7VrhnLMUQaauF7xjPPvSFXr5kkMNlT9g6PC2h_9l5FXrtILbGRlV_vWaEi9ow45I-k11cggd3o3JHtb-lYPBmQbU7b9e_upn" id="425" name="Google Shape;425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92824" y="2694540"/>
            <a:ext cx="977983" cy="1736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Jttv-lWeXVcv7zvV1E4Pg_LzZDA0QC_RiWzneIqmXT53mfh3aa2FDUla17hW6B0QC746trQgSjS3Qxw9ZJssG5hHQszR4BYoTTzpYtvt_lHbgYMA5NREIG3I4OlaBbwoBbyr248o" id="426" name="Google Shape;426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8163" y="2680182"/>
            <a:ext cx="984866" cy="17484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vDfwMcCzPcA3LhNHR4cf9rkVadNcNjx7vz8ZFJY5SxkGiDYWrbwIh-2sv3McktG2zYH4WNcnLKCXmMV8OuzjxZfyFsPOU2niWUfRrqN4l4A2ZVJrdWwmdv8GDoCM3TXJ9RctOtUi" id="427" name="Google Shape;427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38823" y="2680182"/>
            <a:ext cx="977984" cy="1736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mLsuxQTlzH6osttUPbOHliTZmvs1vZLfdeGxMcgWkWjGKpOvPDl32Y64NxVtG575chClgV8WRAmmVcJrMnxt-vxCXlAWZ48V_MQFKCwuuvn3tFW8wbKvwJCBHtzNHlGkm_X3AM-B" id="428" name="Google Shape;428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280065" y="2680181"/>
            <a:ext cx="977984" cy="173619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3"/>
          <p:cNvSpPr txBox="1"/>
          <p:nvPr/>
        </p:nvSpPr>
        <p:spPr>
          <a:xfrm>
            <a:off x="668204" y="2274350"/>
            <a:ext cx="111627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Splash screen</a:t>
            </a:r>
            <a:endParaRPr sz="1100"/>
          </a:p>
        </p:txBody>
      </p:sp>
      <p:sp>
        <p:nvSpPr>
          <p:cNvPr id="430" name="Google Shape;430;p43"/>
          <p:cNvSpPr txBox="1"/>
          <p:nvPr/>
        </p:nvSpPr>
        <p:spPr>
          <a:xfrm>
            <a:off x="3677575" y="2307042"/>
            <a:ext cx="1295339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Sign-up page 1</a:t>
            </a:r>
            <a:endParaRPr sz="1100"/>
          </a:p>
        </p:txBody>
      </p:sp>
      <p:sp>
        <p:nvSpPr>
          <p:cNvPr id="431" name="Google Shape;431;p43"/>
          <p:cNvSpPr txBox="1"/>
          <p:nvPr/>
        </p:nvSpPr>
        <p:spPr>
          <a:xfrm>
            <a:off x="5121550" y="2303787"/>
            <a:ext cx="1286069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Sign-up page 2</a:t>
            </a:r>
            <a:endParaRPr sz="1100"/>
          </a:p>
        </p:txBody>
      </p:sp>
      <p:sp>
        <p:nvSpPr>
          <p:cNvPr id="432" name="Google Shape;432;p43"/>
          <p:cNvSpPr txBox="1"/>
          <p:nvPr/>
        </p:nvSpPr>
        <p:spPr>
          <a:xfrm>
            <a:off x="591064" y="4416376"/>
            <a:ext cx="11162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Menu bar</a:t>
            </a:r>
            <a:endParaRPr sz="1100"/>
          </a:p>
        </p:txBody>
      </p:sp>
      <p:sp>
        <p:nvSpPr>
          <p:cNvPr id="433" name="Google Shape;433;p43"/>
          <p:cNvSpPr txBox="1"/>
          <p:nvPr/>
        </p:nvSpPr>
        <p:spPr>
          <a:xfrm>
            <a:off x="6704888" y="2274350"/>
            <a:ext cx="111627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Home page</a:t>
            </a:r>
            <a:endParaRPr sz="1100"/>
          </a:p>
        </p:txBody>
      </p:sp>
      <p:sp>
        <p:nvSpPr>
          <p:cNvPr id="434" name="Google Shape;434;p43"/>
          <p:cNvSpPr txBox="1"/>
          <p:nvPr/>
        </p:nvSpPr>
        <p:spPr>
          <a:xfrm>
            <a:off x="2026961" y="4459871"/>
            <a:ext cx="6912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Game</a:t>
            </a:r>
            <a:endParaRPr sz="1100"/>
          </a:p>
        </p:txBody>
      </p:sp>
      <p:sp>
        <p:nvSpPr>
          <p:cNvPr id="435" name="Google Shape;435;p43"/>
          <p:cNvSpPr txBox="1"/>
          <p:nvPr/>
        </p:nvSpPr>
        <p:spPr>
          <a:xfrm>
            <a:off x="3123676" y="4494496"/>
            <a:ext cx="11162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User Profile</a:t>
            </a:r>
            <a:endParaRPr sz="1100"/>
          </a:p>
        </p:txBody>
      </p:sp>
      <p:sp>
        <p:nvSpPr>
          <p:cNvPr id="436" name="Google Shape;436;p43"/>
          <p:cNvSpPr txBox="1"/>
          <p:nvPr/>
        </p:nvSpPr>
        <p:spPr>
          <a:xfrm>
            <a:off x="4436107" y="4476062"/>
            <a:ext cx="113741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Sleeptracker </a:t>
            </a:r>
            <a:endParaRPr sz="1100"/>
          </a:p>
        </p:txBody>
      </p:sp>
      <p:sp>
        <p:nvSpPr>
          <p:cNvPr id="437" name="Google Shape;437;p43"/>
          <p:cNvSpPr txBox="1"/>
          <p:nvPr/>
        </p:nvSpPr>
        <p:spPr>
          <a:xfrm>
            <a:off x="6015210" y="4476062"/>
            <a:ext cx="11162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Store</a:t>
            </a:r>
            <a:endParaRPr sz="1100"/>
          </a:p>
        </p:txBody>
      </p:sp>
      <p:sp>
        <p:nvSpPr>
          <p:cNvPr id="438" name="Google Shape;438;p43"/>
          <p:cNvSpPr txBox="1"/>
          <p:nvPr/>
        </p:nvSpPr>
        <p:spPr>
          <a:xfrm>
            <a:off x="7210918" y="4476171"/>
            <a:ext cx="111627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Settings and Sign out</a:t>
            </a:r>
            <a:endParaRPr sz="1100"/>
          </a:p>
        </p:txBody>
      </p:sp>
      <p:sp>
        <p:nvSpPr>
          <p:cNvPr id="439" name="Google Shape;439;p43"/>
          <p:cNvSpPr txBox="1"/>
          <p:nvPr/>
        </p:nvSpPr>
        <p:spPr>
          <a:xfrm>
            <a:off x="2235350" y="2303787"/>
            <a:ext cx="111627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Sign-in page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